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48" r:id="rId1"/>
  </p:sldMasterIdLst>
  <p:sldIdLst>
    <p:sldId id="257" r:id="rId2"/>
    <p:sldId id="264" r:id="rId3"/>
    <p:sldId id="263" r:id="rId4"/>
    <p:sldId id="258" r:id="rId5"/>
    <p:sldId id="259" r:id="rId6"/>
    <p:sldId id="265" r:id="rId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present/>
    <p:sldAll/>
    <p:penClr>
      <a:prstClr val="red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594" y="102"/>
      </p:cViewPr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theme" Target="theme/theme1.xml"  /><Relationship Id="rId11" Type="http://schemas.openxmlformats.org/officeDocument/2006/relationships/tableStyles" Target="tableStyles.xml"  /><Relationship Id="rId2" Type="http://schemas.openxmlformats.org/officeDocument/2006/relationships/slide" Target="slides/slide1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presProps" Target="presProps.xml"  /><Relationship Id="rId9" Type="http://schemas.openxmlformats.org/officeDocument/2006/relationships/viewProps" Target="viewProps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1.jpeg"  /></Relationships>
</file>

<file path=ppt/slideLayouts/_rels/slideLayout1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2.jpeg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E10C0-CAB5-4CAD-997D-9F117565A660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FD290-2D5A-43EC-906B-E94039C140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6317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E10C0-CAB5-4CAD-997D-9F117565A660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FD290-2D5A-43EC-906B-E94039C140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6870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E10C0-CAB5-4CAD-997D-9F117565A660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FD290-2D5A-43EC-906B-E94039C140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9878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="" xmlns:a16="http://schemas.microsoft.com/office/drawing/2014/main" id="{598859CD-EB8A-5447-B829-D919601800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="" xmlns:a16="http://schemas.microsoft.com/office/drawing/2014/main" id="{40DC025A-CCD8-EC4A-B7AA-9ACD0B6C16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7775" y="2838616"/>
            <a:ext cx="11439912" cy="1645920"/>
          </a:xfrm>
        </p:spPr>
        <p:txBody>
          <a:bodyPr anchor="ctr"/>
          <a:lstStyle>
            <a:lvl1pPr algn="ctr">
              <a:defRPr sz="6000" b="1">
                <a:solidFill>
                  <a:srgbClr val="00338A"/>
                </a:solidFill>
              </a:defRPr>
            </a:lvl1pPr>
          </a:lstStyle>
          <a:p>
            <a:r>
              <a:rPr kumimoji="1" lang="ko-KR" altLang="en-US" dirty="0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="" xmlns:a16="http://schemas.microsoft.com/office/drawing/2014/main" id="{747FFF24-5F04-5F48-AA43-9E9A2CE93E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7775" y="5430741"/>
            <a:ext cx="11439912" cy="12070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ko-KR" altLang="en-US" dirty="0"/>
              <a:t>클릭하여 마스터 부제목 스타일 편집</a:t>
            </a:r>
          </a:p>
        </p:txBody>
      </p:sp>
      <p:sp>
        <p:nvSpPr>
          <p:cNvPr id="8" name="내용 개체 틀 7">
            <a:extLst>
              <a:ext uri="{FF2B5EF4-FFF2-40B4-BE49-F238E27FC236}">
                <a16:creationId xmlns="" xmlns:a16="http://schemas.microsoft.com/office/drawing/2014/main" id="{B08FE74A-EA32-0748-9DB7-F4DD1FEE121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67775" y="4581719"/>
            <a:ext cx="11439912" cy="407987"/>
          </a:xfrm>
        </p:spPr>
        <p:txBody>
          <a:bodyPr>
            <a:noAutofit/>
          </a:bodyPr>
          <a:lstStyle>
            <a:lvl1pPr marL="0" indent="0" algn="ctr">
              <a:buNone/>
              <a:defRPr sz="2000"/>
            </a:lvl1pPr>
          </a:lstStyle>
          <a:p>
            <a:r>
              <a:rPr kumimoji="1" lang="ko-KR" altLang="en-US" dirty="0"/>
              <a:t>발표자</a:t>
            </a:r>
          </a:p>
        </p:txBody>
      </p:sp>
    </p:spTree>
    <p:extLst>
      <p:ext uri="{BB962C8B-B14F-4D97-AF65-F5344CB8AC3E}">
        <p14:creationId xmlns:p14="http://schemas.microsoft.com/office/powerpoint/2010/main" val="7836548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="" xmlns:a16="http://schemas.microsoft.com/office/drawing/2014/main" id="{79050989-29AB-C843-B5D8-787A9F097ED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="" xmlns:a16="http://schemas.microsoft.com/office/drawing/2014/main" id="{A81AE1E9-B4E5-564F-8133-0B12F4E97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38A"/>
                </a:solidFill>
              </a:defRPr>
            </a:lvl1pPr>
          </a:lstStyle>
          <a:p>
            <a:r>
              <a:rPr kumimoji="1" lang="ko-KR" altLang="en-US" dirty="0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CCEE8EF9-D066-8D4F-B9DF-1C89652778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ko-KR" altLang="en-US" dirty="0"/>
              <a:t>마스터 텍스트 스타일 편집
둘째 수준
셋째 수준
넷째 수준
다섯째 수준</a:t>
            </a:r>
          </a:p>
        </p:txBody>
      </p:sp>
      <p:sp>
        <p:nvSpPr>
          <p:cNvPr id="7" name="텍스트 개체 틀 6">
            <a:extLst>
              <a:ext uri="{FF2B5EF4-FFF2-40B4-BE49-F238E27FC236}">
                <a16:creationId xmlns="" xmlns:a16="http://schemas.microsoft.com/office/drawing/2014/main" id="{E2C51E0E-BA4A-F44E-A035-1008D606F9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04988" y="6438568"/>
            <a:ext cx="10113962" cy="333375"/>
          </a:xfrm>
        </p:spPr>
        <p:txBody>
          <a:bodyPr anchor="ctr">
            <a:noAutofit/>
          </a:bodyPr>
          <a:lstStyle>
            <a:lvl1pPr marL="0" indent="0" algn="r">
              <a:buNone/>
              <a:defRPr sz="1400"/>
            </a:lvl1pPr>
          </a:lstStyle>
          <a:p>
            <a:r>
              <a:rPr kumimoji="1" lang="ko-KR" altLang="en-US" dirty="0"/>
              <a:t>마스터 텍스트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3985313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E10C0-CAB5-4CAD-997D-9F117565A660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FD290-2D5A-43EC-906B-E94039C140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5472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E10C0-CAB5-4CAD-997D-9F117565A660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FD290-2D5A-43EC-906B-E94039C140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3394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E10C0-CAB5-4CAD-997D-9F117565A660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FD290-2D5A-43EC-906B-E94039C140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9457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E10C0-CAB5-4CAD-997D-9F117565A660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FD290-2D5A-43EC-906B-E94039C140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1049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E10C0-CAB5-4CAD-997D-9F117565A660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FD290-2D5A-43EC-906B-E94039C140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7042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E10C0-CAB5-4CAD-997D-9F117565A660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FD290-2D5A-43EC-906B-E94039C140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9699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E10C0-CAB5-4CAD-997D-9F117565A660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FD290-2D5A-43EC-906B-E94039C140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2790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E10C0-CAB5-4CAD-997D-9F117565A660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FD290-2D5A-43EC-906B-E94039C140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8775402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slideLayout" Target="../slideLayouts/slideLayout13.xml"  /><Relationship Id="rId14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0E10C0-CAB5-4CAD-997D-9F117565A660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FD290-2D5A-43EC-906B-E94039C140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161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3.jpe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hyperlink" Target="http://www.snuhlab.org/" TargetMode="External" /><Relationship Id="rId3" Type="http://schemas.openxmlformats.org/officeDocument/2006/relationships/image" Target="../media/image4.jpe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5.png"  /><Relationship Id="rId3" Type="http://schemas.openxmlformats.org/officeDocument/2006/relationships/image" Target="../media/image6.pn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7.pn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8.jpeg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C67968D0-4E3A-E041-B056-EB880E677C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kumimoji="1" lang="ko-KR" altLang="en-US" sz="4000" dirty="0"/>
              <a:t>서울대학교병원 </a:t>
            </a:r>
            <a:r>
              <a:rPr kumimoji="1" lang="ko-KR" altLang="en-US" sz="4000" dirty="0" smtClean="0"/>
              <a:t>진단검사의학과</a:t>
            </a:r>
            <a:endParaRPr kumimoji="1" lang="ko-KR" altLang="en-US" sz="4000" dirty="0"/>
          </a:p>
        </p:txBody>
      </p:sp>
      <p:sp>
        <p:nvSpPr>
          <p:cNvPr id="4" name="내용 개체 틀 3">
            <a:extLst>
              <a:ext uri="{FF2B5EF4-FFF2-40B4-BE49-F238E27FC236}">
                <a16:creationId xmlns="" xmlns:a16="http://schemas.microsoft.com/office/drawing/2014/main" id="{6816D6B2-8F81-6841-9604-96DE7B65B9CD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kumimoji="1" lang="ko-KR" altLang="en-US" dirty="0" smtClean="0"/>
              <a:t>진단검사의학과 </a:t>
            </a:r>
            <a:r>
              <a:rPr kumimoji="1" lang="ko-KR" altLang="en-US" dirty="0" err="1" smtClean="0"/>
              <a:t>교육팀</a:t>
            </a:r>
            <a:endParaRPr kumimoji="1" lang="ko-KR" altLang="en-US" dirty="0"/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ko-KR" altLang="en-US" sz="3200" dirty="0" smtClean="0"/>
              <a:t>학생현장실습 </a:t>
            </a:r>
            <a:r>
              <a:rPr lang="ko-KR" altLang="en-US" sz="3200" dirty="0" smtClean="0"/>
              <a:t> </a:t>
            </a:r>
            <a:r>
              <a:rPr lang="ko-KR" altLang="en-US" sz="3200" dirty="0" smtClean="0"/>
              <a:t>서류 등록 방법</a:t>
            </a:r>
            <a:endParaRPr lang="ko-KR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61415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409495" cy="502141"/>
          </a:xfrm>
        </p:spPr>
        <p:txBody>
          <a:bodyPr>
            <a:noAutofit/>
          </a:bodyPr>
          <a:lstStyle/>
          <a:p>
            <a:r>
              <a:rPr lang="en-US" altLang="ko-KR" sz="2400" dirty="0" smtClean="0"/>
              <a:t>1. </a:t>
            </a:r>
            <a:r>
              <a:rPr lang="ko-KR" altLang="en-US" sz="2400" dirty="0" smtClean="0"/>
              <a:t>홈페이지 </a:t>
            </a:r>
            <a:r>
              <a:rPr lang="ko-KR" altLang="en-US" sz="2400" dirty="0" smtClean="0"/>
              <a:t>접속 및 주의사항</a:t>
            </a:r>
            <a:endParaRPr lang="ko-KR" altLang="en-US" sz="2400" dirty="0"/>
          </a:p>
        </p:txBody>
      </p:sp>
      <p:pic>
        <p:nvPicPr>
          <p:cNvPr id="5" name="내용 개체 틀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49" y="1089892"/>
            <a:ext cx="6042234" cy="5768108"/>
          </a:xfrm>
        </p:spPr>
      </p:pic>
      <p:sp>
        <p:nvSpPr>
          <p:cNvPr id="6" name="TextBox 5"/>
          <p:cNvSpPr txBox="1"/>
          <p:nvPr/>
        </p:nvSpPr>
        <p:spPr>
          <a:xfrm>
            <a:off x="7228112" y="1483374"/>
            <a:ext cx="4325605" cy="50202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altLang="ko-KR" sz="1600"/>
              <a:t>1.</a:t>
            </a:r>
            <a:r>
              <a:rPr lang="ko-KR" altLang="en-US" sz="1600"/>
              <a:t>홈페이지</a:t>
            </a:r>
            <a:r>
              <a:rPr lang="en-US" altLang="ko-KR" sz="1600"/>
              <a:t>(snuhlab.org)</a:t>
            </a:r>
            <a:r>
              <a:rPr lang="ko-KR" altLang="en-US" sz="1600"/>
              <a:t>에 접속</a:t>
            </a:r>
            <a:endParaRPr lang="ko-KR" altLang="en-US" sz="1600"/>
          </a:p>
          <a:p>
            <a:pPr lvl="0">
              <a:lnSpc>
                <a:spcPct val="150000"/>
              </a:lnSpc>
              <a:defRPr/>
            </a:pPr>
            <a:r>
              <a:rPr lang="en-US" altLang="ko-KR" sz="1600"/>
              <a:t>2. </a:t>
            </a:r>
            <a:r>
              <a:rPr lang="ko-KR" altLang="en-US" sz="1600"/>
              <a:t>하단부의 공지사항 </a:t>
            </a:r>
            <a:endParaRPr lang="ko-KR" altLang="en-US" sz="1600"/>
          </a:p>
          <a:p>
            <a:pPr lvl="0"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en-US" altLang="ko-KR" sz="1600"/>
              <a:t>  “</a:t>
            </a:r>
            <a:r>
              <a:rPr xmlns:mc="http://schemas.openxmlformats.org/markup-compatibility/2006" xmlns:hp="http://schemas.haansoft.com/office/presentation/8.0" lang="en-US" sz="1600" b="1" i="0" u="none" strike="noStrike" baseline="0" mc:Ignorable="hp" hp:hslEmbossed="0">
                <a:latin typeface="맑은 고딕"/>
                <a:ea typeface="맑은 고딕"/>
                <a:cs typeface="맑은 고딕"/>
              </a:rPr>
              <a:t>2025년 동계학생현장실습 신청자료</a:t>
            </a:r>
            <a:r>
              <a:rPr lang="en-US" altLang="ko-KR" sz="1600"/>
              <a:t> “</a:t>
            </a:r>
            <a:endParaRPr lang="en-US" altLang="ko-KR" sz="1600"/>
          </a:p>
          <a:p>
            <a:pPr lvl="0">
              <a:lnSpc>
                <a:spcPct val="150000"/>
              </a:lnSpc>
              <a:defRPr/>
            </a:pPr>
            <a:r>
              <a:rPr lang="en-US" altLang="ko-KR" sz="1600"/>
              <a:t>  </a:t>
            </a:r>
            <a:r>
              <a:rPr lang="ko-KR" altLang="en-US" sz="1600"/>
              <a:t>클릭</a:t>
            </a:r>
            <a:r>
              <a:rPr lang="en-US" altLang="ko-KR" sz="1600"/>
              <a:t>, </a:t>
            </a:r>
            <a:endParaRPr lang="en-US" altLang="ko-KR" sz="1600"/>
          </a:p>
          <a:p>
            <a:pPr lvl="0">
              <a:lnSpc>
                <a:spcPct val="150000"/>
              </a:lnSpc>
              <a:defRPr/>
            </a:pPr>
            <a:r>
              <a:rPr lang="en-US" altLang="ko-KR" sz="1600"/>
              <a:t>  </a:t>
            </a:r>
            <a:r>
              <a:rPr lang="ko-KR" altLang="en-US" sz="1600"/>
              <a:t>안내글 확인 후 첨부파일 다운로드한다</a:t>
            </a:r>
            <a:r>
              <a:rPr lang="en-US" altLang="ko-KR" sz="1600"/>
              <a:t>.</a:t>
            </a:r>
            <a:endParaRPr lang="en-US" altLang="ko-KR" sz="1600"/>
          </a:p>
          <a:p>
            <a:pPr lvl="0">
              <a:lnSpc>
                <a:spcPct val="150000"/>
              </a:lnSpc>
              <a:defRPr/>
            </a:pPr>
            <a:r>
              <a:rPr lang="ko-KR" altLang="en-US" sz="1600"/>
              <a:t>각 학교별 </a:t>
            </a:r>
            <a:r>
              <a:rPr lang="en-US" altLang="ko-KR" sz="1600"/>
              <a:t>ID</a:t>
            </a:r>
            <a:r>
              <a:rPr lang="ko-KR" altLang="en-US" sz="1600"/>
              <a:t>와 비번을 확인한다</a:t>
            </a:r>
            <a:endParaRPr lang="ko-KR" altLang="en-US" sz="1600"/>
          </a:p>
          <a:p>
            <a:pPr lvl="0">
              <a:lnSpc>
                <a:spcPct val="150000"/>
              </a:lnSpc>
              <a:defRPr/>
            </a:pPr>
            <a:r>
              <a:rPr lang="en-US" altLang="ko-KR" sz="1600"/>
              <a:t>(</a:t>
            </a:r>
            <a:r>
              <a:rPr lang="ko-KR" altLang="en-US" sz="1600"/>
              <a:t>재발급하지 않음</a:t>
            </a:r>
            <a:r>
              <a:rPr lang="en-US" altLang="ko-KR" sz="1600"/>
              <a:t>).</a:t>
            </a:r>
            <a:endParaRPr lang="en-US" altLang="ko-KR" sz="1600"/>
          </a:p>
          <a:p>
            <a:pPr lvl="0">
              <a:lnSpc>
                <a:spcPct val="150000"/>
              </a:lnSpc>
              <a:defRPr/>
            </a:pPr>
            <a:endParaRPr lang="en-US" altLang="ko-KR" sz="1600"/>
          </a:p>
          <a:p>
            <a:pPr lvl="0">
              <a:lnSpc>
                <a:spcPct val="150000"/>
              </a:lnSpc>
              <a:defRPr/>
            </a:pPr>
            <a:r>
              <a:rPr lang="en-US" altLang="ko-KR" sz="1600">
                <a:solidFill>
                  <a:srgbClr val="ff0000"/>
                </a:solidFill>
              </a:rPr>
              <a:t>* </a:t>
            </a:r>
            <a:r>
              <a:rPr lang="ko-KR" altLang="en-US" sz="1600">
                <a:solidFill>
                  <a:srgbClr val="ff0000"/>
                </a:solidFill>
              </a:rPr>
              <a:t>주의사상</a:t>
            </a:r>
            <a:endParaRPr lang="ko-KR" altLang="en-US" sz="1600">
              <a:solidFill>
                <a:srgbClr val="ff0000"/>
              </a:solidFill>
            </a:endParaRPr>
          </a:p>
          <a:p>
            <a:pPr lvl="0">
              <a:lnSpc>
                <a:spcPct val="150000"/>
              </a:lnSpc>
              <a:defRPr/>
            </a:pPr>
            <a:r>
              <a:rPr lang="ko-KR" altLang="en-US" sz="1600">
                <a:solidFill>
                  <a:srgbClr val="ff0000"/>
                </a:solidFill>
              </a:rPr>
              <a:t>타 학교의 </a:t>
            </a:r>
            <a:r>
              <a:rPr lang="en-US" altLang="ko-KR" sz="1600">
                <a:solidFill>
                  <a:srgbClr val="ff0000"/>
                </a:solidFill>
              </a:rPr>
              <a:t>ID</a:t>
            </a:r>
            <a:r>
              <a:rPr lang="ko-KR" altLang="en-US" sz="1600">
                <a:solidFill>
                  <a:srgbClr val="ff0000"/>
                </a:solidFill>
              </a:rPr>
              <a:t>와 비번을 도용하여 각 학교별 지원 학생들의 개인정보를 도용 시</a:t>
            </a:r>
            <a:r>
              <a:rPr lang="en-US" altLang="ko-KR" sz="1600">
                <a:solidFill>
                  <a:srgbClr val="ff0000"/>
                </a:solidFill>
              </a:rPr>
              <a:t> </a:t>
            </a:r>
            <a:r>
              <a:rPr lang="ko-KR" altLang="en-US" sz="1600">
                <a:solidFill>
                  <a:srgbClr val="ff0000"/>
                </a:solidFill>
              </a:rPr>
              <a:t>법적 처벌될 수 있음</a:t>
            </a:r>
            <a:r>
              <a:rPr lang="en-US" altLang="ko-KR" sz="1600">
                <a:solidFill>
                  <a:srgbClr val="ff0000"/>
                </a:solidFill>
              </a:rPr>
              <a:t>.</a:t>
            </a:r>
            <a:endParaRPr lang="en-US" altLang="ko-KR" sz="1600">
              <a:solidFill>
                <a:srgbClr val="ff0000"/>
              </a:solidFill>
            </a:endParaRPr>
          </a:p>
          <a:p>
            <a:pPr lvl="0">
              <a:defRPr/>
            </a:pPr>
            <a:endParaRPr lang="en-US" altLang="ko-KR"/>
          </a:p>
          <a:p>
            <a:pPr lvl="0">
              <a:defRPr/>
            </a:pPr>
            <a:r>
              <a:rPr lang="en-US" altLang="ko-KR"/>
              <a:t> </a:t>
            </a:r>
            <a:endParaRPr lang="ko-KR" altLang="en-US"/>
          </a:p>
        </p:txBody>
      </p:sp>
      <p:sp>
        <p:nvSpPr>
          <p:cNvPr id="7" name="타원 6"/>
          <p:cNvSpPr/>
          <p:nvPr/>
        </p:nvSpPr>
        <p:spPr>
          <a:xfrm>
            <a:off x="4157207" y="4532242"/>
            <a:ext cx="2087786" cy="2216427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2232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886" y="265735"/>
            <a:ext cx="10515600" cy="678484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2. </a:t>
            </a:r>
            <a:r>
              <a:rPr lang="ko-KR" altLang="en-US" sz="2400" dirty="0" smtClean="0"/>
              <a:t>제출서류 작성 후</a:t>
            </a:r>
            <a:r>
              <a:rPr lang="en-US" altLang="ko-KR" sz="2400" dirty="0" smtClean="0"/>
              <a:t>: </a:t>
            </a:r>
            <a:r>
              <a:rPr lang="en-US" altLang="ko-KR" sz="2400" dirty="0" smtClean="0">
                <a:hlinkClick r:id="rId2"/>
              </a:rPr>
              <a:t>www.snuhlab.org</a:t>
            </a:r>
            <a:r>
              <a:rPr lang="en-US" altLang="ko-KR" sz="2400" dirty="0" smtClean="0"/>
              <a:t> </a:t>
            </a:r>
            <a:r>
              <a:rPr lang="ko-KR" altLang="en-US" sz="2400" dirty="0" smtClean="0"/>
              <a:t>접속</a:t>
            </a:r>
            <a:endParaRPr lang="ko-KR" altLang="en-US" sz="2400" dirty="0"/>
          </a:p>
        </p:txBody>
      </p:sp>
      <p:pic>
        <p:nvPicPr>
          <p:cNvPr id="5" name="내용 개체 틀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9653" y="1123122"/>
            <a:ext cx="5507175" cy="5053841"/>
          </a:xfrm>
        </p:spPr>
      </p:pic>
      <p:sp>
        <p:nvSpPr>
          <p:cNvPr id="4" name="텍스트 개체 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타원 2"/>
          <p:cNvSpPr/>
          <p:nvPr/>
        </p:nvSpPr>
        <p:spPr>
          <a:xfrm>
            <a:off x="7756643" y="1123122"/>
            <a:ext cx="840602" cy="540381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오른쪽 화살표 5"/>
          <p:cNvSpPr/>
          <p:nvPr/>
        </p:nvSpPr>
        <p:spPr>
          <a:xfrm rot="10800000">
            <a:off x="8682087" y="1348032"/>
            <a:ext cx="329936" cy="17910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9012023" y="1299087"/>
            <a:ext cx="9992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/>
              <a:t>클릭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545857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341812" y="295457"/>
            <a:ext cx="9664337" cy="497024"/>
          </a:xfrm>
        </p:spPr>
        <p:txBody>
          <a:bodyPr>
            <a:noAutofit/>
          </a:bodyPr>
          <a:lstStyle/>
          <a:p>
            <a:r>
              <a:rPr lang="en-US" altLang="ko-KR" sz="2400" dirty="0" smtClean="0"/>
              <a:t>2. </a:t>
            </a:r>
            <a:r>
              <a:rPr lang="ko-KR" altLang="en-US" sz="2400" dirty="0" smtClean="0"/>
              <a:t>제출서류 </a:t>
            </a:r>
            <a:r>
              <a:rPr lang="ko-KR" altLang="en-US" sz="2400" dirty="0"/>
              <a:t>작성 후</a:t>
            </a:r>
            <a:r>
              <a:rPr lang="en-US" altLang="ko-KR" sz="2400" dirty="0" smtClean="0"/>
              <a:t>: </a:t>
            </a:r>
            <a:r>
              <a:rPr lang="ko-KR" altLang="en-US" sz="2400" dirty="0" smtClean="0"/>
              <a:t>로그인</a:t>
            </a:r>
            <a:endParaRPr lang="ko-KR" altLang="en-US" sz="2400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252549" y="1166949"/>
            <a:ext cx="11101251" cy="5010014"/>
          </a:xfrm>
        </p:spPr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ko-KR" altLang="en-US" sz="2000" dirty="0" smtClean="0"/>
              <a:t>로그인</a:t>
            </a:r>
            <a:r>
              <a:rPr lang="en-US" altLang="ko-KR" sz="2000" dirty="0" smtClean="0"/>
              <a:t>: ID</a:t>
            </a:r>
            <a:r>
              <a:rPr lang="ko-KR" altLang="en-US" sz="2000" dirty="0" smtClean="0"/>
              <a:t>와 </a:t>
            </a:r>
            <a:r>
              <a:rPr lang="en-US" altLang="ko-KR" sz="2000" dirty="0" smtClean="0"/>
              <a:t>PW</a:t>
            </a:r>
            <a:r>
              <a:rPr lang="ko-KR" altLang="en-US" sz="2000" dirty="0" smtClean="0"/>
              <a:t>는 </a:t>
            </a:r>
            <a:r>
              <a:rPr lang="en-US" altLang="ko-KR" sz="2000" dirty="0" smtClean="0"/>
              <a:t>“</a:t>
            </a:r>
            <a:r>
              <a:rPr lang="ko-KR" altLang="en-US" sz="2000" dirty="0" smtClean="0"/>
              <a:t>각 </a:t>
            </a:r>
            <a:r>
              <a:rPr lang="ko-KR" altLang="en-US" sz="2000" dirty="0"/>
              <a:t>대학 </a:t>
            </a:r>
            <a:r>
              <a:rPr lang="ko-KR" altLang="en-US" sz="2000" dirty="0" smtClean="0"/>
              <a:t>학생실습계정</a:t>
            </a:r>
            <a:r>
              <a:rPr lang="en-US" altLang="ko-KR" sz="2000" dirty="0" smtClean="0"/>
              <a:t>”</a:t>
            </a:r>
            <a:r>
              <a:rPr lang="en-US" altLang="ko-KR" sz="2000" dirty="0" smtClean="0">
                <a:sym typeface="Wingdings" panose="05000000000000000000" pitchFamily="2" charset="2"/>
              </a:rPr>
              <a:t> </a:t>
            </a:r>
            <a:r>
              <a:rPr lang="ko-KR" altLang="en-US" sz="2000" dirty="0" smtClean="0">
                <a:sym typeface="Wingdings" panose="05000000000000000000" pitchFamily="2" charset="2"/>
              </a:rPr>
              <a:t>첨부엑셀파일 참조</a:t>
            </a:r>
            <a:endParaRPr lang="ko-KR" altLang="en-US" sz="2000" dirty="0"/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0"/>
          </p:nvPr>
        </p:nvSpPr>
        <p:spPr>
          <a:xfrm>
            <a:off x="873171" y="6440464"/>
            <a:ext cx="10113962" cy="333375"/>
          </a:xfrm>
        </p:spPr>
        <p:txBody>
          <a:bodyPr/>
          <a:lstStyle/>
          <a:p>
            <a:r>
              <a:rPr lang="ko-KR" altLang="en-US" dirty="0" smtClean="0"/>
              <a:t>로그인</a:t>
            </a:r>
            <a:r>
              <a:rPr lang="en-US" altLang="ko-KR" dirty="0"/>
              <a:t> </a:t>
            </a:r>
            <a:r>
              <a:rPr lang="ko-KR" altLang="en-US" dirty="0" smtClean="0"/>
              <a:t>및 자료실 이용에 관련해서 문의사항이 있을 경우 진단검사의학과 </a:t>
            </a:r>
            <a:r>
              <a:rPr lang="en-US" altLang="ko-KR" dirty="0" smtClean="0"/>
              <a:t>QM</a:t>
            </a:r>
            <a:r>
              <a:rPr lang="ko-KR" altLang="en-US" dirty="0" smtClean="0"/>
              <a:t>실</a:t>
            </a:r>
            <a:r>
              <a:rPr lang="en-US" altLang="ko-KR" dirty="0" smtClean="0"/>
              <a:t>(T.2072-2396)</a:t>
            </a:r>
            <a:r>
              <a:rPr lang="ko-KR" altLang="en-US" dirty="0" smtClean="0"/>
              <a:t>로 문의바랍니다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549" y="2205106"/>
            <a:ext cx="9334500" cy="1466850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8699863" y="2525486"/>
            <a:ext cx="714103" cy="66185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549" y="3726490"/>
            <a:ext cx="9382125" cy="2581275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605246" y="4654735"/>
            <a:ext cx="4637314" cy="66185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8217353" y="2419198"/>
            <a:ext cx="229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①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23903" y="4258136"/>
            <a:ext cx="4180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②</a:t>
            </a:r>
            <a:endParaRPr lang="ko-KR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5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341813" y="295457"/>
            <a:ext cx="5910942" cy="497024"/>
          </a:xfrm>
        </p:spPr>
        <p:txBody>
          <a:bodyPr>
            <a:noAutofit/>
          </a:bodyPr>
          <a:lstStyle/>
          <a:p>
            <a:r>
              <a:rPr lang="en-US" altLang="ko-KR" sz="2400" dirty="0"/>
              <a:t>3</a:t>
            </a:r>
            <a:r>
              <a:rPr lang="en-US" altLang="ko-KR" sz="2400" dirty="0" smtClean="0"/>
              <a:t>. </a:t>
            </a:r>
            <a:r>
              <a:rPr lang="ko-KR" altLang="en-US" sz="2400" dirty="0" smtClean="0"/>
              <a:t>학생현장실습 관련 서류 등록</a:t>
            </a:r>
            <a:endParaRPr lang="ko-KR" altLang="en-US" sz="2400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252549" y="1166949"/>
            <a:ext cx="11101251" cy="5010014"/>
          </a:xfrm>
        </p:spPr>
        <p:txBody>
          <a:bodyPr/>
          <a:lstStyle/>
          <a:p>
            <a:pPr marL="514350" indent="-514350">
              <a:buFont typeface="Arial" panose="020B0604020202020204" pitchFamily="34" charset="0"/>
              <a:buAutoNum type="arabicParenR"/>
            </a:pPr>
            <a:r>
              <a:rPr lang="ko-KR" altLang="en-US" dirty="0" smtClean="0"/>
              <a:t>학생현장실습에 관련 서류 등록</a:t>
            </a:r>
            <a:endParaRPr lang="en-US" altLang="ko-KR" dirty="0" smtClean="0"/>
          </a:p>
          <a:p>
            <a:pPr marL="0" indent="0">
              <a:buNone/>
            </a:pPr>
            <a:endParaRPr lang="en-US" altLang="ko-KR" dirty="0" smtClean="0"/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993" y="1599375"/>
            <a:ext cx="6334396" cy="4735118"/>
          </a:xfrm>
          <a:prstGeom prst="rect">
            <a:avLst/>
          </a:prstGeom>
        </p:spPr>
      </p:pic>
      <p:sp>
        <p:nvSpPr>
          <p:cNvPr id="11" name="직사각형 10"/>
          <p:cNvSpPr/>
          <p:nvPr/>
        </p:nvSpPr>
        <p:spPr>
          <a:xfrm>
            <a:off x="3068140" y="1793969"/>
            <a:ext cx="476250" cy="27867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252549" y="5046620"/>
            <a:ext cx="1158240" cy="3788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4868091" y="6026332"/>
            <a:ext cx="705395" cy="2622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2721699" y="1565758"/>
            <a:ext cx="229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①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-1" y="4677288"/>
            <a:ext cx="4180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②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567657" y="5717966"/>
            <a:ext cx="4180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③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09685" y="1599375"/>
            <a:ext cx="3945064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 smtClean="0"/>
              <a:t>1. “</a:t>
            </a:r>
            <a:r>
              <a:rPr lang="ko-KR" altLang="en-US" sz="1400" dirty="0" smtClean="0"/>
              <a:t>자료실</a:t>
            </a:r>
            <a:r>
              <a:rPr lang="en-US" altLang="ko-KR" sz="1400" dirty="0" smtClean="0"/>
              <a:t>” </a:t>
            </a:r>
            <a:r>
              <a:rPr lang="ko-KR" altLang="en-US" sz="1400" dirty="0" smtClean="0"/>
              <a:t>클릭</a:t>
            </a:r>
            <a:endParaRPr lang="en-US" altLang="ko-KR" sz="1400" dirty="0" smtClean="0"/>
          </a:p>
          <a:p>
            <a:pPr>
              <a:lnSpc>
                <a:spcPct val="150000"/>
              </a:lnSpc>
            </a:pPr>
            <a:r>
              <a:rPr lang="en-US" altLang="ko-KR" sz="1400" dirty="0" smtClean="0"/>
              <a:t>2</a:t>
            </a:r>
            <a:r>
              <a:rPr lang="en-US" altLang="ko-KR" sz="1400" dirty="0" smtClean="0"/>
              <a:t>. </a:t>
            </a:r>
            <a:r>
              <a:rPr lang="en-US" altLang="ko-KR" sz="1400" dirty="0"/>
              <a:t>.”</a:t>
            </a:r>
            <a:r>
              <a:rPr lang="ko-KR" altLang="en-US" sz="1400" dirty="0" smtClean="0"/>
              <a:t>학생현장실습</a:t>
            </a:r>
            <a:r>
              <a:rPr lang="en-US" altLang="ko-KR" sz="1400" dirty="0" smtClean="0"/>
              <a:t>” </a:t>
            </a:r>
            <a:r>
              <a:rPr lang="ko-KR" altLang="en-US" sz="1400" dirty="0" smtClean="0"/>
              <a:t>클릭</a:t>
            </a:r>
            <a:endParaRPr lang="en-US" altLang="ko-KR" sz="1400" dirty="0" smtClean="0"/>
          </a:p>
          <a:p>
            <a:pPr>
              <a:lnSpc>
                <a:spcPct val="150000"/>
              </a:lnSpc>
            </a:pPr>
            <a:r>
              <a:rPr lang="en-US" altLang="ko-KR" sz="1400" dirty="0" smtClean="0"/>
              <a:t>3</a:t>
            </a:r>
            <a:r>
              <a:rPr lang="en-US" altLang="ko-KR" sz="1400" dirty="0" smtClean="0"/>
              <a:t>. “</a:t>
            </a:r>
            <a:r>
              <a:rPr lang="ko-KR" altLang="en-US" sz="1400" dirty="0" smtClean="0"/>
              <a:t>등록</a:t>
            </a:r>
            <a:r>
              <a:rPr lang="en-US" altLang="ko-KR" sz="1400" dirty="0" smtClean="0"/>
              <a:t>” </a:t>
            </a:r>
            <a:r>
              <a:rPr lang="ko-KR" altLang="en-US" sz="1400" dirty="0" smtClean="0"/>
              <a:t>클릭</a:t>
            </a:r>
            <a:endParaRPr lang="en-US" altLang="ko-KR" sz="1400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19422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569" y="1181246"/>
            <a:ext cx="5643400" cy="5126364"/>
          </a:xfrm>
        </p:spPr>
      </p:pic>
      <p:sp>
        <p:nvSpPr>
          <p:cNvPr id="6" name="직사각형 5"/>
          <p:cNvSpPr/>
          <p:nvPr/>
        </p:nvSpPr>
        <p:spPr>
          <a:xfrm>
            <a:off x="2988648" y="5078401"/>
            <a:ext cx="705395" cy="2622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5535905" y="6045382"/>
            <a:ext cx="705395" cy="2622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998965" y="2378744"/>
            <a:ext cx="2191344" cy="2622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제목 3"/>
          <p:cNvSpPr>
            <a:spLocks noGrp="1"/>
          </p:cNvSpPr>
          <p:nvPr>
            <p:ph type="title"/>
          </p:nvPr>
        </p:nvSpPr>
        <p:spPr>
          <a:xfrm>
            <a:off x="341813" y="295457"/>
            <a:ext cx="5910942" cy="497024"/>
          </a:xfrm>
        </p:spPr>
        <p:txBody>
          <a:bodyPr>
            <a:noAutofit/>
          </a:bodyPr>
          <a:lstStyle/>
          <a:p>
            <a:r>
              <a:rPr lang="en-US" altLang="ko-KR" sz="2400" dirty="0"/>
              <a:t>3</a:t>
            </a:r>
            <a:r>
              <a:rPr lang="en-US" altLang="ko-KR" sz="2400" dirty="0" smtClean="0"/>
              <a:t>. </a:t>
            </a:r>
            <a:r>
              <a:rPr lang="ko-KR" altLang="en-US" sz="2400" dirty="0" smtClean="0"/>
              <a:t>학생현장실습 관련 서류 등록</a:t>
            </a:r>
            <a:endParaRPr lang="ko-KR" alt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7258325" y="1460038"/>
            <a:ext cx="3945064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400" dirty="0" smtClean="0"/>
              <a:t>제목</a:t>
            </a:r>
            <a:r>
              <a:rPr lang="en-US" altLang="ko-KR" sz="1400" dirty="0" smtClean="0"/>
              <a:t>: </a:t>
            </a:r>
            <a:r>
              <a:rPr lang="ko-KR" altLang="en-US" sz="1400" dirty="0" smtClean="0"/>
              <a:t>학생현장실습 신청</a:t>
            </a:r>
            <a:endParaRPr lang="en-US" altLang="ko-KR" sz="1400" dirty="0" smtClean="0"/>
          </a:p>
          <a:p>
            <a:pPr>
              <a:lnSpc>
                <a:spcPct val="150000"/>
              </a:lnSpc>
            </a:pPr>
            <a:r>
              <a:rPr lang="en-US" altLang="ko-KR" sz="1400" dirty="0" smtClean="0"/>
              <a:t>- </a:t>
            </a:r>
            <a:r>
              <a:rPr lang="ko-KR" altLang="en-US" sz="1400" dirty="0" smtClean="0"/>
              <a:t>작성자는 </a:t>
            </a:r>
            <a:r>
              <a:rPr lang="en-US" altLang="ko-KR" sz="1400" dirty="0" smtClean="0"/>
              <a:t>“</a:t>
            </a:r>
            <a:r>
              <a:rPr lang="ko-KR" altLang="en-US" sz="1400" dirty="0" smtClean="0"/>
              <a:t>자동생성</a:t>
            </a:r>
            <a:r>
              <a:rPr lang="en-US" altLang="ko-KR" sz="1400" dirty="0" smtClean="0"/>
              <a:t>”</a:t>
            </a:r>
            <a:endParaRPr lang="en-US" altLang="ko-KR" sz="1400" dirty="0"/>
          </a:p>
          <a:p>
            <a:pPr>
              <a:lnSpc>
                <a:spcPct val="150000"/>
              </a:lnSpc>
            </a:pPr>
            <a:r>
              <a:rPr lang="en-US" altLang="ko-KR" sz="1400" dirty="0" smtClean="0"/>
              <a:t>2.   “</a:t>
            </a:r>
            <a:r>
              <a:rPr lang="ko-KR" altLang="en-US" sz="1400" dirty="0" smtClean="0"/>
              <a:t>파일선택</a:t>
            </a:r>
            <a:r>
              <a:rPr lang="en-US" altLang="ko-KR" sz="1400" dirty="0" smtClean="0"/>
              <a:t>” </a:t>
            </a:r>
            <a:r>
              <a:rPr lang="ko-KR" altLang="en-US" sz="1400" dirty="0" smtClean="0"/>
              <a:t>에서 </a:t>
            </a:r>
            <a:r>
              <a:rPr lang="en-US" altLang="ko-KR" sz="1400" dirty="0" smtClean="0"/>
              <a:t>4</a:t>
            </a:r>
            <a:r>
              <a:rPr lang="ko-KR" altLang="en-US" sz="1400" dirty="0" smtClean="0"/>
              <a:t>개의 신청자료 업로드</a:t>
            </a:r>
            <a:endParaRPr lang="en-US" altLang="ko-KR" sz="1400" dirty="0" smtClean="0"/>
          </a:p>
          <a:p>
            <a:pPr marL="342900" indent="-342900">
              <a:lnSpc>
                <a:spcPct val="150000"/>
              </a:lnSpc>
              <a:buAutoNum type="arabicPeriod" startAt="3"/>
            </a:pPr>
            <a:r>
              <a:rPr lang="en-US" altLang="ko-KR" sz="1400" dirty="0" smtClean="0"/>
              <a:t>“</a:t>
            </a:r>
            <a:r>
              <a:rPr lang="ko-KR" altLang="en-US" sz="1400" dirty="0" smtClean="0"/>
              <a:t>등록</a:t>
            </a:r>
            <a:r>
              <a:rPr lang="en-US" altLang="ko-KR" sz="1400" dirty="0" smtClean="0"/>
              <a:t>” </a:t>
            </a:r>
            <a:r>
              <a:rPr lang="ko-KR" altLang="en-US" sz="1400" dirty="0" smtClean="0"/>
              <a:t>클릭</a:t>
            </a:r>
            <a:endParaRPr lang="en-US" altLang="ko-KR" sz="1400" dirty="0" smtClean="0"/>
          </a:p>
          <a:p>
            <a:pPr marL="342900" indent="-342900">
              <a:lnSpc>
                <a:spcPct val="150000"/>
              </a:lnSpc>
              <a:buAutoNum type="arabicPeriod" startAt="3"/>
            </a:pPr>
            <a:r>
              <a:rPr lang="ko-KR" altLang="en-US" sz="1400" dirty="0" smtClean="0"/>
              <a:t>완료</a:t>
            </a:r>
            <a:endParaRPr lang="en-US" altLang="ko-KR" sz="1400" dirty="0"/>
          </a:p>
          <a:p>
            <a:endParaRPr lang="ko-KR" alt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464897" y="1944786"/>
            <a:ext cx="229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①</a:t>
            </a:r>
            <a:endParaRPr lang="ko-KR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009001"/>
      </p:ext>
    </p:extLst>
  </p:cSld>
  <p:clrMapOvr>
    <a:masterClrMapping/>
  </p:clrMapOvr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120</ep:Words>
  <ep:PresentationFormat>와이드스크린</ep:PresentationFormat>
  <ep:Paragraphs>54</ep:Paragraphs>
  <ep:Slides>6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ep:HeadingPairs>
  <ep:TitlesOfParts>
    <vt:vector size="7" baseType="lpstr">
      <vt:lpstr>Office 테마</vt:lpstr>
      <vt:lpstr>서울대학교병원 진단검사의학과</vt:lpstr>
      <vt:lpstr>1. 홈페이지 접속 및 주의사항</vt:lpstr>
      <vt:lpstr>2. 제출서류 작성 후: www.snuhlab.org 접속</vt:lpstr>
      <vt:lpstr>2. 제출서류 작성 후: 로그인</vt:lpstr>
      <vt:lpstr>3. 학생현장실습 관련 서류 등록</vt:lpstr>
      <vt:lpstr>3. 학생현장실습 관련 서류 등록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2021-12-21T04:11:12.000</dcterms:created>
  <dc:creator>Windows 사용자</dc:creator>
  <cp:lastModifiedBy>user</cp:lastModifiedBy>
  <dcterms:modified xsi:type="dcterms:W3CDTF">2025-07-07T08:18:42.494</dcterms:modified>
  <cp:revision>24</cp:revision>
  <dc:title>서울대학교병원 진단검사의학과</dc:title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